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gif" ContentType="image/gi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notesMasterIdLst>
    <p:notesMasterId r:id="rId18"/>
  </p:notesMasterIdLst>
  <p:sldIdLst>
    <p:sldId id="262" r:id="rId2"/>
    <p:sldId id="263" r:id="rId3"/>
    <p:sldId id="264" r:id="rId4"/>
    <p:sldId id="269" r:id="rId5"/>
    <p:sldId id="276" r:id="rId6"/>
    <p:sldId id="266" r:id="rId7"/>
    <p:sldId id="267" r:id="rId8"/>
    <p:sldId id="274" r:id="rId9"/>
    <p:sldId id="271" r:id="rId10"/>
    <p:sldId id="279" r:id="rId11"/>
    <p:sldId id="278" r:id="rId12"/>
    <p:sldId id="275" r:id="rId13"/>
    <p:sldId id="277" r:id="rId14"/>
    <p:sldId id="270" r:id="rId15"/>
    <p:sldId id="272" r:id="rId16"/>
    <p:sldId id="27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-90" y="-12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Carlos\Downloads\Graf%20potenciales%20Mex.xls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localhost\\C:\Users\Bioenergi&#769;a\Dropbox\DOCTOraDO\1-TESIS\Publicacio&#769;n%203%20-%20Oferta%20y%20demanda%20CBS\Demanda%20BCS%20paper%20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Consumo PJ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2.2520873607233399E-2"/>
                  <c:y val="-9.5291291306948503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Hoja1!$A$2:$A$6</c:f>
              <c:strCache>
                <c:ptCount val="5"/>
                <c:pt idx="0">
                  <c:v>Bagazo</c:v>
                </c:pt>
                <c:pt idx="1">
                  <c:v>Leña Doméstica</c:v>
                </c:pt>
                <c:pt idx="2">
                  <c:v>Leña Industrial</c:v>
                </c:pt>
                <c:pt idx="3">
                  <c:v>Carbon Vegetal</c:v>
                </c:pt>
                <c:pt idx="4">
                  <c:v>Biogas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50</c:v>
                </c:pt>
                <c:pt idx="1">
                  <c:v>360</c:v>
                </c:pt>
                <c:pt idx="2">
                  <c:v>40</c:v>
                </c:pt>
                <c:pt idx="3">
                  <c:v>50</c:v>
                </c:pt>
                <c:pt idx="4">
                  <c:v>3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s-MX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Consumo PJ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Hidrocarburo73</a:t>
                    </a:r>
                    <a:r>
                      <a:rPr lang="en-US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20729979117193795"/>
                  <c:y val="4.0114519945909401E-2"/>
                </c:manualLayout>
              </c:layout>
              <c:tx>
                <c:rich>
                  <a:bodyPr/>
                  <a:lstStyle/>
                  <a:p>
                    <a:r>
                      <a:rPr lang="es-MX" noProof="0" dirty="0" smtClean="0"/>
                      <a:t>Biomasa</a:t>
                    </a:r>
                    <a:r>
                      <a:rPr lang="en-US" baseline="0" dirty="0" smtClean="0"/>
                      <a:t>  </a:t>
                    </a:r>
                    <a:r>
                      <a:rPr lang="en-US" dirty="0" smtClean="0"/>
                      <a:t>10</a:t>
                    </a:r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Electricidad</a:t>
                    </a:r>
                    <a:r>
                      <a:rPr lang="en-US" baseline="0" smtClean="0"/>
                      <a:t> </a:t>
                    </a:r>
                    <a:r>
                      <a:rPr lang="en-US" smtClean="0"/>
                      <a:t>17</a:t>
                    </a:r>
                    <a:r>
                      <a:rPr lang="en-US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Hoja1!$A$2:$A$5</c:f>
              <c:strCache>
                <c:ptCount val="4"/>
                <c:pt idx="0">
                  <c:v>Hidrocarburos</c:v>
                </c:pt>
                <c:pt idx="1">
                  <c:v>Biomasa</c:v>
                </c:pt>
                <c:pt idx="2">
                  <c:v>Solar</c:v>
                </c:pt>
                <c:pt idx="3">
                  <c:v>Electricidad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3629</c:v>
                </c:pt>
                <c:pt idx="1">
                  <c:v>480</c:v>
                </c:pt>
                <c:pt idx="2">
                  <c:v>8</c:v>
                </c:pt>
                <c:pt idx="3">
                  <c:v>868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378328699345298"/>
          <c:y val="4.3144920172268397E-2"/>
          <c:w val="0.57684492563429701"/>
          <c:h val="0.80795895304753595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</c:spPr>
          </c:dPt>
          <c:dPt>
            <c:idx val="5"/>
            <c:invertIfNegative val="0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</c:spPr>
          </c:dPt>
          <c:dPt>
            <c:idx val="6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7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8"/>
            <c:invertIfNegative val="0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</c:spPr>
          </c:dPt>
          <c:dPt>
            <c:idx val="9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10"/>
            <c:invertIfNegative val="0"/>
            <c:bubble3D val="0"/>
            <c:spPr>
              <a:solidFill>
                <a:srgbClr val="CC6600"/>
              </a:solidFill>
            </c:spPr>
          </c:dPt>
          <c:dPt>
            <c:idx val="11"/>
            <c:invertIfNegative val="0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</c:spPr>
          </c:dPt>
          <c:dPt>
            <c:idx val="12"/>
            <c:invertIfNegative val="0"/>
            <c:bubble3D val="0"/>
            <c:spPr>
              <a:solidFill>
                <a:srgbClr val="CC6600"/>
              </a:solidFill>
            </c:spPr>
          </c:dPt>
          <c:cat>
            <c:strRef>
              <c:f>Hoja1!$B$2:$B$14</c:f>
              <c:strCache>
                <c:ptCount val="13"/>
                <c:pt idx="0">
                  <c:v>Residuos municipales</c:v>
                </c:pt>
                <c:pt idx="1">
                  <c:v>Estiercol de ganado</c:v>
                </c:pt>
                <c:pt idx="2">
                  <c:v>Jatropha curcas</c:v>
                </c:pt>
                <c:pt idx="3">
                  <c:v>Residuos forestoindustriales</c:v>
                </c:pt>
                <c:pt idx="4">
                  <c:v>Residuos de cultivos dedicados</c:v>
                </c:pt>
                <c:pt idx="5">
                  <c:v>Residuos agroindustriales (actuales)</c:v>
                </c:pt>
                <c:pt idx="6">
                  <c:v>Palma aceitera</c:v>
                </c:pt>
                <c:pt idx="7">
                  <c:v>Sorgo grano</c:v>
                </c:pt>
                <c:pt idx="8">
                  <c:v>Residuos Agricolas cosecha</c:v>
                </c:pt>
                <c:pt idx="9">
                  <c:v>Caña de azúcar</c:v>
                </c:pt>
                <c:pt idx="10">
                  <c:v>Plantaciones forestales</c:v>
                </c:pt>
                <c:pt idx="11">
                  <c:v>Residuos agroindustriales (potenciales)</c:v>
                </c:pt>
                <c:pt idx="12">
                  <c:v>Manejo de bosques y selvas</c:v>
                </c:pt>
              </c:strCache>
            </c:strRef>
          </c:cat>
          <c:val>
            <c:numRef>
              <c:f>Hoja1!$C$2:$C$14</c:f>
              <c:numCache>
                <c:formatCode>General</c:formatCode>
                <c:ptCount val="13"/>
                <c:pt idx="0">
                  <c:v>35</c:v>
                </c:pt>
                <c:pt idx="1">
                  <c:v>35</c:v>
                </c:pt>
                <c:pt idx="2">
                  <c:v>57</c:v>
                </c:pt>
                <c:pt idx="3">
                  <c:v>63</c:v>
                </c:pt>
                <c:pt idx="4">
                  <c:v>86</c:v>
                </c:pt>
                <c:pt idx="5">
                  <c:v>114</c:v>
                </c:pt>
                <c:pt idx="6">
                  <c:v>121</c:v>
                </c:pt>
                <c:pt idx="7">
                  <c:v>202</c:v>
                </c:pt>
                <c:pt idx="8">
                  <c:v>227</c:v>
                </c:pt>
                <c:pt idx="9">
                  <c:v>228</c:v>
                </c:pt>
                <c:pt idx="10">
                  <c:v>345</c:v>
                </c:pt>
                <c:pt idx="11">
                  <c:v>431</c:v>
                </c:pt>
                <c:pt idx="12">
                  <c:v>1515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1747072"/>
        <c:axId val="241748608"/>
      </c:barChart>
      <c:catAx>
        <c:axId val="24174707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MX"/>
          </a:p>
        </c:txPr>
        <c:crossAx val="241748608"/>
        <c:crosses val="autoZero"/>
        <c:auto val="1"/>
        <c:lblAlgn val="ctr"/>
        <c:lblOffset val="100"/>
        <c:noMultiLvlLbl val="0"/>
      </c:catAx>
      <c:valAx>
        <c:axId val="241748608"/>
        <c:scaling>
          <c:orientation val="minMax"/>
          <c:max val="160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MX"/>
          </a:p>
        </c:txPr>
        <c:crossAx val="241747072"/>
        <c:crosses val="autoZero"/>
        <c:crossBetween val="between"/>
        <c:majorUnit val="200"/>
      </c:valAx>
    </c:plotArea>
    <c:plotVisOnly val="1"/>
    <c:dispBlanksAs val="gap"/>
    <c:showDLblsOverMax val="0"/>
  </c:chart>
  <c:spPr>
    <a:solidFill>
      <a:schemeClr val="accent3">
        <a:lumMod val="60000"/>
        <a:lumOff val="40000"/>
      </a:schemeClr>
    </a:solidFill>
  </c:spPr>
  <c:txPr>
    <a:bodyPr/>
    <a:lstStyle/>
    <a:p>
      <a:pPr>
        <a:defRPr sz="1400"/>
      </a:pPr>
      <a:endParaRPr lang="es-MX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'Precios CF vs BCS'!$B$1</c:f>
              <c:strCache>
                <c:ptCount val="1"/>
                <c:pt idx="0">
                  <c:v>Price LAB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'Precios CF vs BCS'!$A$3:$A$10</c:f>
              <c:strCache>
                <c:ptCount val="8"/>
                <c:pt idx="0">
                  <c:v>Fuel oil</c:v>
                </c:pt>
                <c:pt idx="1">
                  <c:v>Diesel </c:v>
                </c:pt>
                <c:pt idx="2">
                  <c:v>Petcoke</c:v>
                </c:pt>
                <c:pt idx="3">
                  <c:v>NG (residential)</c:v>
                </c:pt>
                <c:pt idx="4">
                  <c:v>NG (commercial)</c:v>
                </c:pt>
                <c:pt idx="5">
                  <c:v>NG (industrial)</c:v>
                </c:pt>
                <c:pt idx="6">
                  <c:v>LPG   </c:v>
                </c:pt>
                <c:pt idx="7">
                  <c:v>Coal</c:v>
                </c:pt>
              </c:strCache>
            </c:strRef>
          </c:cat>
          <c:val>
            <c:numRef>
              <c:f>'Precios CF vs BCS'!$B$3:$B$10</c:f>
              <c:numCache>
                <c:formatCode>0.00</c:formatCode>
                <c:ptCount val="8"/>
                <c:pt idx="0">
                  <c:v>7.6585110832287686</c:v>
                </c:pt>
                <c:pt idx="1">
                  <c:v>19.58452750877402</c:v>
                </c:pt>
                <c:pt idx="2">
                  <c:v>2.0105135145737711</c:v>
                </c:pt>
                <c:pt idx="3">
                  <c:v>11.19444444444445</c:v>
                </c:pt>
                <c:pt idx="4">
                  <c:v>7.2111111111111121</c:v>
                </c:pt>
                <c:pt idx="5">
                  <c:v>5.5405555555555361</c:v>
                </c:pt>
                <c:pt idx="6">
                  <c:v>15.03429574154022</c:v>
                </c:pt>
                <c:pt idx="7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9915776"/>
        <c:axId val="239917696"/>
      </c:barChart>
      <c:lineChart>
        <c:grouping val="standard"/>
        <c:varyColors val="0"/>
        <c:ser>
          <c:idx val="8"/>
          <c:order val="1"/>
          <c:tx>
            <c:strRef>
              <c:f>'Precios CF vs BCS'!$L$2</c:f>
              <c:strCache>
                <c:ptCount val="1"/>
                <c:pt idx="0">
                  <c:v>Wood pellets</c:v>
                </c:pt>
              </c:strCache>
            </c:strRef>
          </c:tx>
          <c:spPr>
            <a:ln w="28575" cap="rnd" cmpd="sng" algn="ctr">
              <a:solidFill>
                <a:schemeClr val="accent3">
                  <a:lumMod val="60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val>
            <c:numRef>
              <c:f>'Precios CF vs BCS'!$L$3:$L$10</c:f>
              <c:numCache>
                <c:formatCode>#,##0.00_ ;\-#,##0.00\ </c:formatCode>
                <c:ptCount val="8"/>
                <c:pt idx="0">
                  <c:v>10.80246913580247</c:v>
                </c:pt>
                <c:pt idx="1">
                  <c:v>10.80246913580247</c:v>
                </c:pt>
                <c:pt idx="2">
                  <c:v>10.80246913580247</c:v>
                </c:pt>
                <c:pt idx="3">
                  <c:v>10.80246913580247</c:v>
                </c:pt>
                <c:pt idx="4">
                  <c:v>10.80246913580247</c:v>
                </c:pt>
                <c:pt idx="5">
                  <c:v>10.80246913580247</c:v>
                </c:pt>
                <c:pt idx="6">
                  <c:v>10.80246913580247</c:v>
                </c:pt>
                <c:pt idx="7">
                  <c:v>10.80246913580247</c:v>
                </c:pt>
              </c:numCache>
            </c:numRef>
          </c:val>
          <c:smooth val="0"/>
        </c:ser>
        <c:ser>
          <c:idx val="7"/>
          <c:order val="2"/>
          <c:tx>
            <c:strRef>
              <c:f>'Precios CF vs BCS'!$K$2</c:f>
              <c:strCache>
                <c:ptCount val="1"/>
                <c:pt idx="0">
                  <c:v>Straw bales</c:v>
                </c:pt>
              </c:strCache>
            </c:strRef>
          </c:tx>
          <c:spPr>
            <a:ln w="28575" cap="rnd" cmpd="sng" algn="ctr">
              <a:solidFill>
                <a:schemeClr val="accent2">
                  <a:lumMod val="60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2">
                  <a:lumMod val="60000"/>
                </a:schemeClr>
              </a:solidFill>
              <a:ln w="9525" cap="flat" cmpd="sng" algn="ctr">
                <a:solidFill>
                  <a:schemeClr val="accent2">
                    <a:lumMod val="60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val>
            <c:numRef>
              <c:f>'Precios CF vs BCS'!$K$3:$K$10</c:f>
              <c:numCache>
                <c:formatCode>#,##0.00_ ;\-#,##0.00\ </c:formatCode>
                <c:ptCount val="8"/>
                <c:pt idx="0">
                  <c:v>2.9629629629629628</c:v>
                </c:pt>
                <c:pt idx="1">
                  <c:v>2.9629629629629628</c:v>
                </c:pt>
                <c:pt idx="2">
                  <c:v>2.9629629629629628</c:v>
                </c:pt>
                <c:pt idx="3">
                  <c:v>2.9629629629629628</c:v>
                </c:pt>
                <c:pt idx="4">
                  <c:v>2.9629629629629628</c:v>
                </c:pt>
                <c:pt idx="5">
                  <c:v>2.9629629629629628</c:v>
                </c:pt>
                <c:pt idx="6">
                  <c:v>2.9629629629629628</c:v>
                </c:pt>
                <c:pt idx="7">
                  <c:v>2.9629629629629628</c:v>
                </c:pt>
              </c:numCache>
            </c:numRef>
          </c:val>
          <c:smooth val="0"/>
        </c:ser>
        <c:ser>
          <c:idx val="1"/>
          <c:order val="3"/>
          <c:tx>
            <c:strRef>
              <c:f>'Precios CF vs BCS'!$E$2</c:f>
              <c:strCache>
                <c:ptCount val="1"/>
                <c:pt idx="0">
                  <c:v>Firewood</c:v>
                </c:pt>
              </c:strCache>
            </c:strRef>
          </c:tx>
          <c:spPr>
            <a:ln w="28575" cap="rnd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2"/>
              </a:soli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val>
            <c:numRef>
              <c:f>'Precios CF vs BCS'!$E$3:$E$10</c:f>
              <c:numCache>
                <c:formatCode>#,##0.00_ ;\-#,##0.00\ </c:formatCode>
                <c:ptCount val="8"/>
                <c:pt idx="0">
                  <c:v>2.1367521367521372</c:v>
                </c:pt>
                <c:pt idx="1">
                  <c:v>2.1367521367521372</c:v>
                </c:pt>
                <c:pt idx="2">
                  <c:v>2.1367521367521372</c:v>
                </c:pt>
                <c:pt idx="3">
                  <c:v>2.1367521367521372</c:v>
                </c:pt>
                <c:pt idx="4">
                  <c:v>2.1367521367521372</c:v>
                </c:pt>
                <c:pt idx="5">
                  <c:v>2.1367521367521372</c:v>
                </c:pt>
                <c:pt idx="6">
                  <c:v>2.1367521367521372</c:v>
                </c:pt>
                <c:pt idx="7">
                  <c:v>2.1367521367521372</c:v>
                </c:pt>
              </c:numCache>
            </c:numRef>
          </c:val>
          <c:smooth val="0"/>
        </c:ser>
        <c:ser>
          <c:idx val="5"/>
          <c:order val="4"/>
          <c:tx>
            <c:strRef>
              <c:f>'Precios CF vs BCS'!$I$2</c:f>
              <c:strCache>
                <c:ptCount val="1"/>
                <c:pt idx="0">
                  <c:v>Chips </c:v>
                </c:pt>
              </c:strCache>
            </c:strRef>
          </c:tx>
          <c:spPr>
            <a:ln w="28575" cap="rnd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6"/>
              </a:solidFill>
              <a:ln w="9525" cap="flat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val>
            <c:numRef>
              <c:f>'Precios CF vs BCS'!$I$3:$I$10</c:f>
              <c:numCache>
                <c:formatCode>#,##0.00_ ;\-#,##0.00\ </c:formatCode>
                <c:ptCount val="8"/>
                <c:pt idx="0">
                  <c:v>3.5750035750035751</c:v>
                </c:pt>
                <c:pt idx="1">
                  <c:v>3.5750035750035751</c:v>
                </c:pt>
                <c:pt idx="2">
                  <c:v>3.5750035750035751</c:v>
                </c:pt>
                <c:pt idx="3">
                  <c:v>3.5750035750035751</c:v>
                </c:pt>
                <c:pt idx="4">
                  <c:v>3.5750035750035751</c:v>
                </c:pt>
                <c:pt idx="5">
                  <c:v>3.5750035750035751</c:v>
                </c:pt>
                <c:pt idx="6">
                  <c:v>3.5750035750035751</c:v>
                </c:pt>
                <c:pt idx="7">
                  <c:v>3.5750035750035751</c:v>
                </c:pt>
              </c:numCache>
            </c:numRef>
          </c:val>
          <c:smooth val="0"/>
        </c:ser>
        <c:ser>
          <c:idx val="2"/>
          <c:order val="5"/>
          <c:tx>
            <c:strRef>
              <c:f>'Precios CF vs BCS'!$F$2</c:f>
              <c:strCache>
                <c:ptCount val="1"/>
                <c:pt idx="0">
                  <c:v>Sawdust</c:v>
                </c:pt>
              </c:strCache>
            </c:strRef>
          </c:tx>
          <c:spPr>
            <a:ln w="28575" cap="rnd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3"/>
              </a:soli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val>
            <c:numRef>
              <c:f>'Precios CF vs BCS'!$F$3:$F$10</c:f>
              <c:numCache>
                <c:formatCode>#,##0.00_ ;\-#,##0.00\ </c:formatCode>
                <c:ptCount val="8"/>
                <c:pt idx="0">
                  <c:v>1.3888888888888899</c:v>
                </c:pt>
                <c:pt idx="1">
                  <c:v>1.3888888888888899</c:v>
                </c:pt>
                <c:pt idx="2">
                  <c:v>1.3888888888888899</c:v>
                </c:pt>
                <c:pt idx="3">
                  <c:v>1.3888888888888899</c:v>
                </c:pt>
                <c:pt idx="4">
                  <c:v>1.3888888888888899</c:v>
                </c:pt>
                <c:pt idx="5">
                  <c:v>1.3888888888888899</c:v>
                </c:pt>
                <c:pt idx="6">
                  <c:v>1.3888888888888899</c:v>
                </c:pt>
                <c:pt idx="7">
                  <c:v>1.3888888888888899</c:v>
                </c:pt>
              </c:numCache>
            </c:numRef>
          </c:val>
          <c:smooth val="0"/>
        </c:ser>
        <c:ser>
          <c:idx val="3"/>
          <c:order val="6"/>
          <c:tx>
            <c:strRef>
              <c:f>'Precios CF vs BCS'!$G$2</c:f>
              <c:strCache>
                <c:ptCount val="1"/>
                <c:pt idx="0">
                  <c:v>Bark</c:v>
                </c:pt>
              </c:strCache>
            </c:strRef>
          </c:tx>
          <c:spPr>
            <a:ln w="28575" cap="rnd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noFill/>
              <a:ln w="9525" cap="flat" cmpd="sng" algn="ctr">
                <a:solidFill>
                  <a:schemeClr val="accent4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val>
            <c:numRef>
              <c:f>'Precios CF vs BCS'!$G$3:$G$10</c:f>
              <c:numCache>
                <c:formatCode>#,##0.00_ ;\-#,##0.00\ </c:formatCode>
                <c:ptCount val="8"/>
                <c:pt idx="0">
                  <c:v>0.66137566137566095</c:v>
                </c:pt>
                <c:pt idx="1">
                  <c:v>0.66137566137566095</c:v>
                </c:pt>
                <c:pt idx="2">
                  <c:v>0.66137566137566095</c:v>
                </c:pt>
                <c:pt idx="3">
                  <c:v>0.66137566137566095</c:v>
                </c:pt>
                <c:pt idx="4">
                  <c:v>0.66137566137566095</c:v>
                </c:pt>
                <c:pt idx="5">
                  <c:v>0.66137566137566095</c:v>
                </c:pt>
                <c:pt idx="6">
                  <c:v>0.66137566137566095</c:v>
                </c:pt>
                <c:pt idx="7">
                  <c:v>0.66137566137566095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9915776"/>
        <c:axId val="239917696"/>
      </c:lineChart>
      <c:catAx>
        <c:axId val="2399157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39917696"/>
        <c:crosses val="autoZero"/>
        <c:auto val="1"/>
        <c:lblAlgn val="ctr"/>
        <c:lblOffset val="100"/>
        <c:noMultiLvlLbl val="0"/>
      </c:catAx>
      <c:valAx>
        <c:axId val="239917696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s-ES"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sz="1600" dirty="0" err="1"/>
                  <a:t>Costs</a:t>
                </a:r>
                <a:r>
                  <a:rPr lang="es-ES" sz="1600" dirty="0"/>
                  <a:t> </a:t>
                </a:r>
                <a:r>
                  <a:rPr lang="es-ES" sz="1600" dirty="0" smtClean="0"/>
                  <a:t>FOB </a:t>
                </a:r>
                <a:r>
                  <a:rPr lang="es-ES" sz="1600" baseline="0" dirty="0"/>
                  <a:t>(USD/GJ)</a:t>
                </a:r>
                <a:endParaRPr lang="es-ES" sz="16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39915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0.53636</cdr:x>
      <cdr:y>0.19697</cdr:y>
    </cdr:from>
    <cdr:to>
      <cdr:x>0.94542</cdr:x>
      <cdr:y>0.33292</cdr:y>
    </cdr:to>
    <cdr:sp macro="" textlink="">
      <cdr:nvSpPr>
        <cdr:cNvPr id="2" name="6 CuadroTexto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248472" y="936104"/>
          <a:ext cx="3240088" cy="646113"/>
        </a:xfrm>
        <a:prstGeom xmlns:a="http://schemas.openxmlformats.org/drawingml/2006/main" prst="rect">
          <a:avLst/>
        </a:prstGeom>
        <a:ln xmlns:a="http://schemas.openxmlformats.org/drawingml/2006/main"/>
        <a:extLst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eaLnBrk="1" hangingPunct="1"/>
          <a:r>
            <a:rPr lang="es-MX" dirty="0" smtClean="0"/>
            <a:t>≈70</a:t>
          </a:r>
          <a:r>
            <a:rPr lang="es-MX" sz="1800" dirty="0" smtClean="0"/>
            <a:t>% del </a:t>
          </a:r>
          <a:r>
            <a:rPr lang="es-MX" sz="1800" dirty="0" smtClean="0">
              <a:latin typeface="Arial" panose="020B0604020202020204" pitchFamily="34" charset="0"/>
              <a:cs typeface="Arial" panose="020B0604020202020204" pitchFamily="34" charset="0"/>
            </a:rPr>
            <a:t>consumo</a:t>
          </a:r>
          <a:r>
            <a:rPr lang="es-MX" sz="1800" dirty="0" smtClean="0"/>
            <a:t> </a:t>
          </a:r>
          <a:r>
            <a:rPr lang="es-MX" sz="1800" dirty="0"/>
            <a:t>energético en </a:t>
          </a:r>
          <a:r>
            <a:rPr lang="es-MX" sz="1800" dirty="0" smtClean="0"/>
            <a:t>2014</a:t>
          </a:r>
          <a:r>
            <a:rPr lang="es-MX" sz="1800" baseline="30000" dirty="0" smtClean="0"/>
            <a:t>*</a:t>
          </a:r>
          <a:endParaRPr lang="es-MX" sz="1800" baseline="30000" dirty="0"/>
        </a:p>
      </cdr:txBody>
    </cdr:sp>
  </cdr:relSizeAnchor>
  <cdr:relSizeAnchor xmlns:cdr="http://schemas.openxmlformats.org/drawingml/2006/chartDrawing">
    <cdr:from>
      <cdr:x>0.58182</cdr:x>
      <cdr:y>0.48485</cdr:y>
    </cdr:from>
    <cdr:to>
      <cdr:x>0.98186</cdr:x>
      <cdr:y>0.56268</cdr:y>
    </cdr:to>
    <cdr:sp macro="" textlink="">
      <cdr:nvSpPr>
        <cdr:cNvPr id="3" name="9 CuadroTexto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608512" y="2304256"/>
          <a:ext cx="3168650" cy="36988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eaLnBrk="1" hangingPunct="1"/>
          <a:r>
            <a:rPr lang="es-MX" sz="1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rPr>
            <a:t>Total  3,569 </a:t>
          </a:r>
          <a:r>
            <a:rPr lang="es-MX" sz="1800" dirty="0" err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rPr>
            <a:t>PJ</a:t>
          </a:r>
          <a:r>
            <a:rPr lang="es-MX" sz="1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rPr>
            <a:t>/año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73796-80B3-40F5-95B4-0B9E4BBC0546}" type="datetimeFigureOut">
              <a:rPr lang="es-MX" smtClean="0"/>
              <a:t>13/03/2018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516F6-ECFE-44C1-AD8B-0DDAD2666F4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1347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1" y="1706470"/>
            <a:ext cx="8915400" cy="2724845"/>
          </a:xfrm>
        </p:spPr>
        <p:txBody>
          <a:bodyPr anchor="b">
            <a:normAutofit/>
          </a:bodyPr>
          <a:lstStyle>
            <a:lvl1pPr algn="ctr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1" y="4680828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518C-FB23-4AB3-B265-B170A86248D4}" type="datetime1">
              <a:rPr lang="en-US" smtClean="0"/>
              <a:t>3/13/2018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</p:spPr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99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66B42-0556-4E15-A4DB-E5E3C0289405}" type="datetime1">
              <a:rPr lang="en-US" smtClean="0"/>
              <a:t>3/13/2018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23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25000"/>
          </a:schemeClr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25000"/>
          </a:schemeClr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25000"/>
          </a:schemeClr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25000"/>
          </a:schemeClr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25000"/>
          </a:schemeClr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rjtauro@gmail.com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9.png"/><Relationship Id="rId7" Type="http://schemas.openxmlformats.org/officeDocument/2006/relationships/hyperlink" Target="http://www.google.com.mx/url?sa=i&amp;rct=j&amp;q=&amp;esrc=s&amp;source=images&amp;cd=&amp;cad=rja&amp;uact=8&amp;docid=ARQ1PJYAT-LsyM&amp;tbnid=6kS1zj5EpwjHxM:&amp;ved=0CAUQjRw&amp;url=http://ciencia.unam.mx/contenido/tematica/materia/pagina/10&amp;ei=YjhkU9KdJIaq8AGM14GoCQ&amp;bvm=bv.65788261,d.b2U&amp;psig=AFQjCNF34S5X8i_54EE89J82Iz1hQydBtA&amp;ust=1399163232364153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hyperlink" Target="http://www.google.com.mx/url?sa=i&amp;rct=j&amp;q=&amp;esrc=s&amp;source=images&amp;cd=&amp;cad=rja&amp;uact=8&amp;docid=4TKUTLv91U0azM&amp;tbnid=tbWsImZ5HEFirM:&amp;ved=0CAUQjRw&amp;url=http://ladobe.com.mx/2011/10/la-produccion-de-ladrillo-entre-la-tradicion-y-la-rentabilidad/&amp;ei=yzZkU5HuLYWa8gGewYDwBg&amp;bvm=bv.65788261,d.b2U&amp;psig=AFQjCNGUBdrWibqX7saHzokRB-1Y0OnB7g&amp;ust=1399162858434280" TargetMode="Externa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4.xml"/><Relationship Id="rId5" Type="http://schemas.openxmlformats.org/officeDocument/2006/relationships/image" Target="../media/image13.emf"/><Relationship Id="rId4" Type="http://schemas.openxmlformats.org/officeDocument/2006/relationships/package" Target="../embeddings/Microsoft_Word_Document3.docx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41AC9D-4FE4-491A-AF50-3B8E93A26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68" y="1390922"/>
            <a:ext cx="12050332" cy="3272216"/>
          </a:xfrm>
        </p:spPr>
        <p:txBody>
          <a:bodyPr>
            <a:normAutofit fontScale="90000"/>
          </a:bodyPr>
          <a:lstStyle/>
          <a:p>
            <a:r>
              <a:rPr lang="es-ES" dirty="0"/>
              <a:t>Introducción a la generación térmica y eléctrica con biomasa: recursos, acondicionamiento, tecnologías de conversión y uso final. Casos de éxito en México</a:t>
            </a:r>
            <a:endParaRPr lang="es-MX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7D8A655-EC94-43D2-91AD-8F2D679A2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41511" y="4680827"/>
            <a:ext cx="8915400" cy="2030366"/>
          </a:xfrm>
        </p:spPr>
        <p:txBody>
          <a:bodyPr>
            <a:normAutofit/>
          </a:bodyPr>
          <a:lstStyle/>
          <a:p>
            <a:pPr algn="ctr"/>
            <a:r>
              <a:rPr lang="es-MX" dirty="0"/>
              <a:t>Adrián </a:t>
            </a:r>
            <a:r>
              <a:rPr lang="es-MX" dirty="0" err="1"/>
              <a:t>Ghilardi</a:t>
            </a:r>
            <a:r>
              <a:rPr lang="es-MX" dirty="0"/>
              <a:t>, Ulises Olivares, Diana Ramírez, Raúl Tauro, Roberto Rangel</a:t>
            </a:r>
          </a:p>
          <a:p>
            <a:pPr algn="ctr"/>
            <a:endParaRPr lang="es-MX" b="1" dirty="0"/>
          </a:p>
          <a:p>
            <a:pPr algn="ctr"/>
            <a:r>
              <a:rPr lang="es-MX" b="1" dirty="0"/>
              <a:t>19 - 23 de Marzo de 2018</a:t>
            </a:r>
          </a:p>
          <a:p>
            <a:pPr algn="ctr"/>
            <a:endParaRPr lang="es-MX" b="1" dirty="0"/>
          </a:p>
          <a:p>
            <a:pPr algn="ctr"/>
            <a:r>
              <a:rPr lang="es-MX" sz="1300" dirty="0"/>
              <a:t>Sala de Usos Múltiples (SUM) #1 del Ministerio de Agroindustria de la Nación, Av. Paseo Colón 982 C.A.B.A.</a:t>
            </a:r>
          </a:p>
        </p:txBody>
      </p:sp>
      <p:pic>
        <p:nvPicPr>
          <p:cNvPr id="6" name="Picture 2" descr="http://www.wegp.unam.mx/static/courses/argentina2018/images/banner/CourseBanner.png">
            <a:extLst>
              <a:ext uri="{FF2B5EF4-FFF2-40B4-BE49-F238E27FC236}">
                <a16:creationId xmlns="" xmlns:a16="http://schemas.microsoft.com/office/drawing/2014/main" id="{00748D9F-1E91-4E51-8F82-E5B9B5995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7" b="31095"/>
          <a:stretch/>
        </p:blipFill>
        <p:spPr bwMode="auto">
          <a:xfrm>
            <a:off x="1498598" y="243279"/>
            <a:ext cx="9801225" cy="63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689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CURSO-TALLER DE ESPECIALIZACIÓN EN TÉCNICAS DE ANÁLISIS Y MODELADO ESPACIAL PARA LA PLANEACIÓN BIOENERGÉTICA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/>
          <a:srcRect l="12346" t="23554" r="11559" b="11401"/>
          <a:stretch/>
        </p:blipFill>
        <p:spPr bwMode="auto">
          <a:xfrm>
            <a:off x="1454319" y="953457"/>
            <a:ext cx="9376604" cy="5515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0541822" y="6529780"/>
            <a:ext cx="1372042" cy="2769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s-MX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MX" sz="1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IEA 2012</a:t>
            </a:r>
            <a:endParaRPr lang="es-MX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8"/>
          <p:cNvSpPr>
            <a:spLocks noGrp="1"/>
          </p:cNvSpPr>
          <p:nvPr>
            <p:ph type="title" idx="4294967295"/>
          </p:nvPr>
        </p:nvSpPr>
        <p:spPr>
          <a:xfrm>
            <a:off x="189186" y="158392"/>
            <a:ext cx="12002814" cy="630583"/>
          </a:xfrm>
        </p:spPr>
        <p:txBody>
          <a:bodyPr>
            <a:noAutofit/>
          </a:bodyPr>
          <a:lstStyle/>
          <a:p>
            <a:pPr algn="ctr"/>
            <a:r>
              <a:rPr lang="es-ES_tradnl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Densidad energética de los BCS</a:t>
            </a:r>
            <a:endParaRPr lang="es-ES_tradnl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52394" y="3831019"/>
            <a:ext cx="2387619" cy="1169551"/>
          </a:xfrm>
          <a:prstGeom prst="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MX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BCS en México</a:t>
            </a:r>
          </a:p>
          <a:p>
            <a:pPr algn="ctr"/>
            <a:endParaRPr lang="es-MX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44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1803410" y="3078193"/>
            <a:ext cx="45914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Identificar usuario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Resultado de imagen para fossil fuels us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661" y="923013"/>
            <a:ext cx="3752743" cy="216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6843970" y="3068960"/>
            <a:ext cx="36128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Recurso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8" descr="Resultado de imagen para biomass ba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969" y="3861048"/>
            <a:ext cx="3612827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731402" y="6237312"/>
            <a:ext cx="45914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Tecnologías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0" descr="Resultado de imagen para solid biofuels combustion technologi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450" y="3861048"/>
            <a:ext cx="3745954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Flecha derecha"/>
          <p:cNvSpPr/>
          <p:nvPr/>
        </p:nvSpPr>
        <p:spPr>
          <a:xfrm>
            <a:off x="5979874" y="1772816"/>
            <a:ext cx="792088" cy="504057"/>
          </a:xfrm>
          <a:prstGeom prst="rightArrow">
            <a:avLst/>
          </a:prstGeom>
          <a:solidFill>
            <a:srgbClr val="FFFF0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Flecha derecha"/>
          <p:cNvSpPr/>
          <p:nvPr/>
        </p:nvSpPr>
        <p:spPr>
          <a:xfrm rot="10800000">
            <a:off x="5936003" y="4509119"/>
            <a:ext cx="792088" cy="504057"/>
          </a:xfrm>
          <a:prstGeom prst="rightArrow">
            <a:avLst/>
          </a:prstGeom>
          <a:solidFill>
            <a:srgbClr val="FFFF0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Flecha derecha"/>
          <p:cNvSpPr/>
          <p:nvPr/>
        </p:nvSpPr>
        <p:spPr>
          <a:xfrm rot="5400000">
            <a:off x="8392140" y="3537012"/>
            <a:ext cx="576066" cy="504057"/>
          </a:xfrm>
          <a:prstGeom prst="rightArrow">
            <a:avLst/>
          </a:prstGeom>
          <a:solidFill>
            <a:srgbClr val="FFFF0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Flecha derecha"/>
          <p:cNvSpPr/>
          <p:nvPr/>
        </p:nvSpPr>
        <p:spPr>
          <a:xfrm rot="16200000">
            <a:off x="3567606" y="3537010"/>
            <a:ext cx="576066" cy="504057"/>
          </a:xfrm>
          <a:prstGeom prst="rightArrow">
            <a:avLst/>
          </a:prstGeom>
          <a:solidFill>
            <a:srgbClr val="FFFF0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Título 8"/>
          <p:cNvSpPr>
            <a:spLocks noGrp="1"/>
          </p:cNvSpPr>
          <p:nvPr>
            <p:ph type="title" idx="4294967295"/>
          </p:nvPr>
        </p:nvSpPr>
        <p:spPr>
          <a:xfrm>
            <a:off x="189186" y="158392"/>
            <a:ext cx="12002814" cy="630583"/>
          </a:xfrm>
        </p:spPr>
        <p:txBody>
          <a:bodyPr>
            <a:noAutofit/>
          </a:bodyPr>
          <a:lstStyle/>
          <a:p>
            <a:pPr algn="ctr"/>
            <a:r>
              <a:rPr lang="es-ES_tradnl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Evaluación económica para el aprovechamiento de los BCS</a:t>
            </a:r>
            <a:endParaRPr lang="es-ES_tradnl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6195862" y="6262570"/>
            <a:ext cx="51759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Procesamiento - acondicionamiento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970" y="900614"/>
            <a:ext cx="3612826" cy="218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92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8"/>
          <p:cNvSpPr>
            <a:spLocks noGrp="1"/>
          </p:cNvSpPr>
          <p:nvPr>
            <p:ph type="title" idx="4294967295"/>
          </p:nvPr>
        </p:nvSpPr>
        <p:spPr>
          <a:xfrm>
            <a:off x="189186" y="158392"/>
            <a:ext cx="12002814" cy="630583"/>
          </a:xfrm>
        </p:spPr>
        <p:txBody>
          <a:bodyPr>
            <a:noAutofit/>
          </a:bodyPr>
          <a:lstStyle/>
          <a:p>
            <a:pPr algn="ctr"/>
            <a:r>
              <a:rPr lang="es-ES_tradnl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Casos de éxito (agroindustria)</a:t>
            </a:r>
            <a:endParaRPr lang="es-ES_tradnl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06" y="3605161"/>
            <a:ext cx="3631372" cy="2212482"/>
          </a:xfrm>
          <a:prstGeom prst="rect">
            <a:avLst/>
          </a:prstGeom>
        </p:spPr>
      </p:pic>
      <p:sp>
        <p:nvSpPr>
          <p:cNvPr id="10" name="CuadroTexto 7"/>
          <p:cNvSpPr txBox="1"/>
          <p:nvPr/>
        </p:nvSpPr>
        <p:spPr>
          <a:xfrm>
            <a:off x="451206" y="5910001"/>
            <a:ext cx="3631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_tradnl" sz="1800" dirty="0" smtClean="0"/>
              <a:t>Producción de vapor de proceso en la industria tequilera</a:t>
            </a:r>
            <a:endParaRPr lang="es-ES_tradnl" sz="1800" dirty="0"/>
          </a:p>
          <a:p>
            <a:r>
              <a:rPr lang="es-ES_tradnl" sz="800" dirty="0" smtClean="0"/>
              <a:t>(FOTO: </a:t>
            </a:r>
            <a:r>
              <a:rPr lang="es-ES_tradnl" sz="800" dirty="0"/>
              <a:t>CINAM)</a:t>
            </a:r>
          </a:p>
        </p:txBody>
      </p:sp>
      <p:sp>
        <p:nvSpPr>
          <p:cNvPr id="13" name="CuadroTexto 14"/>
          <p:cNvSpPr txBox="1"/>
          <p:nvPr/>
        </p:nvSpPr>
        <p:spPr>
          <a:xfrm>
            <a:off x="529000" y="3119449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_tradnl" sz="1800" dirty="0" smtClean="0"/>
              <a:t>Cogeneración en Ingenios</a:t>
            </a:r>
            <a:endParaRPr lang="es-ES_tradnl" sz="1800" dirty="0"/>
          </a:p>
        </p:txBody>
      </p:sp>
      <p:pic>
        <p:nvPicPr>
          <p:cNvPr id="17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00" y="830261"/>
            <a:ext cx="3475785" cy="2212483"/>
          </a:xfrm>
          <a:prstGeom prst="rect">
            <a:avLst/>
          </a:prstGeom>
        </p:spPr>
      </p:pic>
      <p:sp>
        <p:nvSpPr>
          <p:cNvPr id="21" name="Título 8"/>
          <p:cNvSpPr>
            <a:spLocks noGrp="1"/>
          </p:cNvSpPr>
          <p:nvPr>
            <p:ph type="title" idx="4294967295"/>
          </p:nvPr>
        </p:nvSpPr>
        <p:spPr>
          <a:xfrm>
            <a:off x="4256688" y="830262"/>
            <a:ext cx="7204843" cy="2086360"/>
          </a:xfrm>
        </p:spPr>
        <p:txBody>
          <a:bodyPr>
            <a:noAutofit/>
          </a:bodyPr>
          <a:lstStyle/>
          <a:p>
            <a: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utilizados: </a:t>
            </a:r>
            <a:b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Bagazo de caña y astillas (cogeneración)</a:t>
            </a:r>
            <a:b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Tecnología: caldera AP (87 bar) y turbogenerador 20-50 MW</a:t>
            </a:r>
            <a:b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 probable:</a:t>
            </a:r>
            <a:b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 de caña</a:t>
            </a:r>
            <a:r>
              <a:rPr lang="es-ES_tradnl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_tradnl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_tradnl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ítulo 8"/>
          <p:cNvSpPr>
            <a:spLocks noGrp="1"/>
          </p:cNvSpPr>
          <p:nvPr>
            <p:ph type="title" idx="4294967295"/>
          </p:nvPr>
        </p:nvSpPr>
        <p:spPr>
          <a:xfrm>
            <a:off x="4267193" y="3520987"/>
            <a:ext cx="7651537" cy="2296655"/>
          </a:xfrm>
        </p:spPr>
        <p:txBody>
          <a:bodyPr>
            <a:noAutofit/>
          </a:bodyPr>
          <a:lstStyle/>
          <a:p>
            <a: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utilizados: </a:t>
            </a:r>
            <a:b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Bagazo de agave y astillas (ineficiencia caldera)</a:t>
            </a:r>
            <a:b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Tecnología: caldera híbrida AP (90 bar) – turbogenerador</a:t>
            </a:r>
            <a:r>
              <a:rPr lang="es-ES_tradnl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_tradnl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 probable:</a:t>
            </a:r>
            <a:b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Pellets</a:t>
            </a:r>
            <a:b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_tradnl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_tradnl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ítulo 8"/>
          <p:cNvSpPr>
            <a:spLocks noGrp="1"/>
          </p:cNvSpPr>
          <p:nvPr>
            <p:ph type="title" idx="4294967295"/>
          </p:nvPr>
        </p:nvSpPr>
        <p:spPr>
          <a:xfrm>
            <a:off x="4845276" y="5975224"/>
            <a:ext cx="7288930" cy="851244"/>
          </a:xfrm>
          <a:ln w="254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/>
            <a:r>
              <a:rPr lang="es-ES_tradnl" sz="2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NOTA: Las astillas son transportadas distancias menores a 100 km</a:t>
            </a:r>
            <a:br>
              <a:rPr lang="es-ES_tradnl" sz="2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_tradnl" sz="2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_tradnl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_tradnl" sz="2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66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8"/>
          <p:cNvSpPr>
            <a:spLocks noGrp="1"/>
          </p:cNvSpPr>
          <p:nvPr>
            <p:ph type="title" idx="4294967295"/>
          </p:nvPr>
        </p:nvSpPr>
        <p:spPr>
          <a:xfrm>
            <a:off x="189186" y="158392"/>
            <a:ext cx="12002814" cy="630583"/>
          </a:xfrm>
        </p:spPr>
        <p:txBody>
          <a:bodyPr>
            <a:noAutofit/>
          </a:bodyPr>
          <a:lstStyle/>
          <a:p>
            <a:pPr algn="ctr"/>
            <a:r>
              <a:rPr lang="es-ES_tradnl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Casos de éxito (agroindustria)</a:t>
            </a:r>
            <a:endParaRPr lang="es-ES_tradnl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ítulo 8"/>
          <p:cNvSpPr>
            <a:spLocks noGrp="1"/>
          </p:cNvSpPr>
          <p:nvPr>
            <p:ph type="title" idx="4294967295"/>
          </p:nvPr>
        </p:nvSpPr>
        <p:spPr>
          <a:xfrm>
            <a:off x="4256688" y="830262"/>
            <a:ext cx="7362498" cy="2086360"/>
          </a:xfrm>
        </p:spPr>
        <p:txBody>
          <a:bodyPr>
            <a:noAutofit/>
          </a:bodyPr>
          <a:lstStyle/>
          <a:p>
            <a: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utilizados: </a:t>
            </a:r>
            <a:b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Cáscaras de cítricos (sustitución combustóleo)</a:t>
            </a:r>
            <a:b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Tecnología: caldera </a:t>
            </a:r>
            <a:r>
              <a:rPr lang="es-ES_tradnl" sz="2400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pirotubular</a:t>
            </a:r>
            <a: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(12 bar) 7 MW</a:t>
            </a:r>
            <a:b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 probable:</a:t>
            </a:r>
            <a:b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 de caña</a:t>
            </a:r>
            <a:r>
              <a:rPr lang="es-ES_tradnl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_tradnl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_tradnl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20141106_10143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5" b="6382"/>
          <a:stretch/>
        </p:blipFill>
        <p:spPr bwMode="auto">
          <a:xfrm>
            <a:off x="759852" y="921981"/>
            <a:ext cx="3154779" cy="2322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759852" y="3436581"/>
            <a:ext cx="31547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Producción de jugos de cítricos y concentrados de fruta</a:t>
            </a:r>
          </a:p>
        </p:txBody>
      </p:sp>
    </p:spTree>
    <p:extLst>
      <p:ext uri="{BB962C8B-B14F-4D97-AF65-F5344CB8AC3E}">
        <p14:creationId xmlns:p14="http://schemas.microsoft.com/office/powerpoint/2010/main" val="305654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8"/>
          <p:cNvSpPr>
            <a:spLocks noGrp="1"/>
          </p:cNvSpPr>
          <p:nvPr>
            <p:ph type="title" idx="4294967295"/>
          </p:nvPr>
        </p:nvSpPr>
        <p:spPr>
          <a:xfrm>
            <a:off x="189186" y="158392"/>
            <a:ext cx="12002814" cy="630583"/>
          </a:xfrm>
        </p:spPr>
        <p:txBody>
          <a:bodyPr>
            <a:noAutofit/>
          </a:bodyPr>
          <a:lstStyle/>
          <a:p>
            <a:pPr algn="ctr"/>
            <a:r>
              <a:rPr lang="es-ES_tradnl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Casos de éxito (sector forestal)</a:t>
            </a:r>
            <a:endParaRPr lang="es-ES_tradnl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ítulo 8"/>
          <p:cNvSpPr>
            <a:spLocks noGrp="1"/>
          </p:cNvSpPr>
          <p:nvPr>
            <p:ph type="title" idx="4294967295"/>
          </p:nvPr>
        </p:nvSpPr>
        <p:spPr>
          <a:xfrm>
            <a:off x="4256688" y="830262"/>
            <a:ext cx="6290441" cy="2086360"/>
          </a:xfrm>
        </p:spPr>
        <p:txBody>
          <a:bodyPr>
            <a:noAutofit/>
          </a:bodyPr>
          <a:lstStyle/>
          <a:p>
            <a: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utilizados: </a:t>
            </a:r>
            <a:b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Corteza, recortes (estufado)</a:t>
            </a:r>
            <a:b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Tecnología: calderas varias</a:t>
            </a:r>
            <a:b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 probable:</a:t>
            </a:r>
            <a:b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br>
              <a:rPr lang="es-ES_tradnl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_tradnl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Resultado de imagen para secado madera aserrade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36" y="830261"/>
            <a:ext cx="3474749" cy="221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14"/>
          <p:cNvSpPr txBox="1"/>
          <p:nvPr/>
        </p:nvSpPr>
        <p:spPr>
          <a:xfrm>
            <a:off x="683548" y="3119449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_tradnl" sz="1800" dirty="0" smtClean="0"/>
              <a:t>Estufado de madera, chapas</a:t>
            </a:r>
            <a:endParaRPr lang="es-ES_tradnl" sz="1800" dirty="0"/>
          </a:p>
        </p:txBody>
      </p:sp>
      <p:sp>
        <p:nvSpPr>
          <p:cNvPr id="11" name="CuadroTexto 14"/>
          <p:cNvSpPr txBox="1"/>
          <p:nvPr/>
        </p:nvSpPr>
        <p:spPr>
          <a:xfrm>
            <a:off x="1031281" y="6283063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_tradnl" sz="1800" dirty="0" smtClean="0"/>
              <a:t>Calefacción con pellets</a:t>
            </a:r>
            <a:endParaRPr lang="es-ES_tradnl" sz="1800" dirty="0"/>
          </a:p>
        </p:txBody>
      </p:sp>
      <p:sp>
        <p:nvSpPr>
          <p:cNvPr id="10" name="Título 8"/>
          <p:cNvSpPr>
            <a:spLocks noGrp="1"/>
          </p:cNvSpPr>
          <p:nvPr>
            <p:ph type="title" idx="4294967295"/>
          </p:nvPr>
        </p:nvSpPr>
        <p:spPr>
          <a:xfrm>
            <a:off x="4267419" y="3957711"/>
            <a:ext cx="6290441" cy="2086360"/>
          </a:xfrm>
        </p:spPr>
        <p:txBody>
          <a:bodyPr>
            <a:noAutofit/>
          </a:bodyPr>
          <a:lstStyle/>
          <a:p>
            <a: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utilizados: </a:t>
            </a:r>
            <a:b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Pellets de madera (calefacción)</a:t>
            </a:r>
            <a:b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Tecnología: estufas residenciales 12-25 kW</a:t>
            </a:r>
            <a:b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 probable:</a:t>
            </a:r>
            <a:b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br>
              <a:rPr lang="es-ES_tradnl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_tradnl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5" t="10704" r="29906" b="26009"/>
          <a:stretch/>
        </p:blipFill>
        <p:spPr>
          <a:xfrm>
            <a:off x="1198425" y="3501226"/>
            <a:ext cx="2137970" cy="278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70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518C-FB23-4AB3-B265-B170A86248D4}" type="datetime1">
              <a:rPr lang="en-US" smtClean="0"/>
              <a:t>3/13/2018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8" name="Título 8"/>
          <p:cNvSpPr>
            <a:spLocks noGrp="1"/>
          </p:cNvSpPr>
          <p:nvPr>
            <p:ph type="title" idx="4294967295"/>
          </p:nvPr>
        </p:nvSpPr>
        <p:spPr>
          <a:xfrm>
            <a:off x="189186" y="158392"/>
            <a:ext cx="12002814" cy="630583"/>
          </a:xfrm>
        </p:spPr>
        <p:txBody>
          <a:bodyPr>
            <a:noAutofit/>
          </a:bodyPr>
          <a:lstStyle/>
          <a:p>
            <a:pPr algn="ctr"/>
            <a:r>
              <a:rPr lang="es-ES_tradnl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Casos de éxito (sector forestal)</a:t>
            </a:r>
            <a:endParaRPr lang="es-ES_tradnl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8"/>
          <p:cNvSpPr>
            <a:spLocks noGrp="1"/>
          </p:cNvSpPr>
          <p:nvPr>
            <p:ph type="title" idx="4294967295"/>
          </p:nvPr>
        </p:nvSpPr>
        <p:spPr>
          <a:xfrm>
            <a:off x="4256688" y="830262"/>
            <a:ext cx="6290441" cy="2086360"/>
          </a:xfrm>
        </p:spPr>
        <p:txBody>
          <a:bodyPr>
            <a:noAutofit/>
          </a:bodyPr>
          <a:lstStyle/>
          <a:p>
            <a: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utilizados: </a:t>
            </a:r>
            <a:b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Corteza, recortes (Cogeneración)</a:t>
            </a:r>
            <a:b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Tecnología: (potencial, hasta 500 kW)</a:t>
            </a:r>
            <a:b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 probable:</a:t>
            </a:r>
            <a:b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Pellets</a:t>
            </a:r>
            <a:r>
              <a:rPr lang="es-ES_tradnl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_tradnl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_tradnl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6" y="830261"/>
            <a:ext cx="3257810" cy="2203229"/>
          </a:xfrm>
          <a:prstGeom prst="rect">
            <a:avLst/>
          </a:prstGeom>
        </p:spPr>
      </p:pic>
      <p:sp>
        <p:nvSpPr>
          <p:cNvPr id="11" name="CuadroTexto 14"/>
          <p:cNvSpPr txBox="1"/>
          <p:nvPr/>
        </p:nvSpPr>
        <p:spPr>
          <a:xfrm>
            <a:off x="529000" y="3119449"/>
            <a:ext cx="3643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s-ES_tradnl" sz="1800" dirty="0" smtClean="0"/>
              <a:t>Cogeneración en empresas forestales (potencial)</a:t>
            </a:r>
            <a:endParaRPr lang="es-ES_tradnl" sz="1800" dirty="0"/>
          </a:p>
        </p:txBody>
      </p:sp>
    </p:spTree>
    <p:extLst>
      <p:ext uri="{BB962C8B-B14F-4D97-AF65-F5344CB8AC3E}">
        <p14:creationId xmlns:p14="http://schemas.microsoft.com/office/powerpoint/2010/main" val="4197870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518C-FB23-4AB3-B265-B170A86248D4}" type="datetime1">
              <a:rPr lang="en-US" smtClean="0"/>
              <a:t>3/13/2018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648483" y="2610955"/>
            <a:ext cx="8229600" cy="854968"/>
          </a:xfrm>
        </p:spPr>
        <p:txBody>
          <a:bodyPr>
            <a:noAutofit/>
          </a:bodyPr>
          <a:lstStyle/>
          <a:p>
            <a:pPr algn="ctr"/>
            <a:r>
              <a:rPr lang="es-MX" sz="6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</a:t>
            </a:r>
            <a:endParaRPr lang="es-MX" sz="6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2"/>
          <p:cNvSpPr txBox="1"/>
          <p:nvPr/>
        </p:nvSpPr>
        <p:spPr>
          <a:xfrm>
            <a:off x="1166648" y="529715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M.I. Raúl Tauro   </a:t>
            </a:r>
            <a:r>
              <a:rPr lang="es-ES_tradnl" sz="24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rjtauro@gmail.com</a:t>
            </a:r>
            <a:r>
              <a:rPr lang="es-ES_trad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_trad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_tradnl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://www.wegp.unam.mx/static/courses/argentina2018/images/banner/CourseBanner.png">
            <a:extLst>
              <a:ext uri="{FF2B5EF4-FFF2-40B4-BE49-F238E27FC236}">
                <a16:creationId xmlns:a16="http://schemas.microsoft.com/office/drawing/2014/main" xmlns="" id="{00748D9F-1E91-4E51-8F82-E5B9B5995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7" b="31095"/>
          <a:stretch/>
        </p:blipFill>
        <p:spPr bwMode="auto">
          <a:xfrm>
            <a:off x="298303" y="44624"/>
            <a:ext cx="11636194" cy="86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870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518C-FB23-4AB3-B265-B170A86248D4}" type="datetime1">
              <a:rPr lang="en-US" smtClean="0"/>
              <a:t>3/13/2018</a:t>
            </a:fld>
            <a:endParaRPr lang="en-US" dirty="0"/>
          </a:p>
        </p:txBody>
      </p:sp>
      <p:sp>
        <p:nvSpPr>
          <p:cNvPr id="7" name="CuadroTexto 7"/>
          <p:cNvSpPr txBox="1"/>
          <p:nvPr/>
        </p:nvSpPr>
        <p:spPr>
          <a:xfrm>
            <a:off x="472966" y="100410"/>
            <a:ext cx="11335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Importancia de la Biomasa en la matriz energética de</a:t>
            </a:r>
            <a:r>
              <a:rPr lang="es-ES_tradnl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_tradnl" sz="24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_tradnl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México 2014 (PJ)</a:t>
            </a:r>
            <a:endParaRPr lang="es-ES_tradnl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Gráfico 6"/>
          <p:cNvGraphicFramePr/>
          <p:nvPr>
            <p:extLst>
              <p:ext uri="{D42A27DB-BD31-4B8C-83A1-F6EECF244321}">
                <p14:modId xmlns:p14="http://schemas.microsoft.com/office/powerpoint/2010/main" val="2827743450"/>
              </p:ext>
            </p:extLst>
          </p:nvPr>
        </p:nvGraphicFramePr>
        <p:xfrm>
          <a:off x="1572615" y="1458717"/>
          <a:ext cx="4011889" cy="2778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5785947" y="5469124"/>
            <a:ext cx="4493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_tradnl" dirty="0" smtClean="0"/>
              <a:t>Demanda energética Total </a:t>
            </a:r>
            <a:r>
              <a:rPr lang="es-ES_tradnl" dirty="0"/>
              <a:t>4,895 PJ</a:t>
            </a:r>
          </a:p>
        </p:txBody>
      </p:sp>
      <p:cxnSp>
        <p:nvCxnSpPr>
          <p:cNvPr id="10" name="Conector recto 10"/>
          <p:cNvCxnSpPr/>
          <p:nvPr/>
        </p:nvCxnSpPr>
        <p:spPr>
          <a:xfrm flipH="1" flipV="1">
            <a:off x="4771935" y="1676687"/>
            <a:ext cx="1367246" cy="594388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1"/>
          <p:cNvCxnSpPr/>
          <p:nvPr/>
        </p:nvCxnSpPr>
        <p:spPr>
          <a:xfrm flipH="1">
            <a:off x="4771935" y="3557648"/>
            <a:ext cx="1181717" cy="184418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uadroTexto 1"/>
          <p:cNvSpPr txBox="1"/>
          <p:nvPr/>
        </p:nvSpPr>
        <p:spPr>
          <a:xfrm>
            <a:off x="1415349" y="4478207"/>
            <a:ext cx="4087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Uso actual de BCS 480 PJ </a:t>
            </a:r>
          </a:p>
        </p:txBody>
      </p:sp>
      <p:graphicFrame>
        <p:nvGraphicFramePr>
          <p:cNvPr id="13" name="Gráfico 5"/>
          <p:cNvGraphicFramePr/>
          <p:nvPr>
            <p:extLst>
              <p:ext uri="{D42A27DB-BD31-4B8C-83A1-F6EECF244321}">
                <p14:modId xmlns:p14="http://schemas.microsoft.com/office/powerpoint/2010/main" val="3892825217"/>
              </p:ext>
            </p:extLst>
          </p:nvPr>
        </p:nvGraphicFramePr>
        <p:xfrm>
          <a:off x="4771935" y="1078832"/>
          <a:ext cx="6549886" cy="4391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</p:spPr>
        <p:txBody>
          <a:bodyPr/>
          <a:lstStyle/>
          <a:p>
            <a:r>
              <a:rPr lang="es-MX" dirty="0" smtClean="0"/>
              <a:t>CURSO-TALLER DE ESPECIALIZACIÓN EN TÉCNICAS DE ANÁLISIS Y MODELADO ESPACIAL PARA LA PLANEACIÓN BIOENERGÉTICA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377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518C-FB23-4AB3-B265-B170A86248D4}" type="datetime1">
              <a:rPr lang="en-US" smtClean="0"/>
              <a:t>3/13/2018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dirty="0" smtClean="0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189186" y="139124"/>
            <a:ext cx="12002814" cy="562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Potencial energético de la biomasa en México</a:t>
            </a:r>
            <a:endParaRPr lang="es-MX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1 Gráfico"/>
          <p:cNvGraphicFramePr/>
          <p:nvPr>
            <p:extLst>
              <p:ext uri="{D42A27DB-BD31-4B8C-83A1-F6EECF244321}">
                <p14:modId xmlns:p14="http://schemas.microsoft.com/office/powerpoint/2010/main" val="3978755863"/>
              </p:ext>
            </p:extLst>
          </p:nvPr>
        </p:nvGraphicFramePr>
        <p:xfrm>
          <a:off x="2131918" y="932974"/>
          <a:ext cx="792088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8372906" y="5746237"/>
            <a:ext cx="1662635" cy="4001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s-MX" sz="1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MX" sz="1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García et al. 2013</a:t>
            </a:r>
          </a:p>
          <a:p>
            <a:pPr eaLnBrk="1" hangingPunct="1"/>
            <a:r>
              <a:rPr lang="es-MX" sz="1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SENER, BNE 2014</a:t>
            </a:r>
            <a:endParaRPr lang="es-MX" sz="1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222295" y="5541015"/>
            <a:ext cx="863600" cy="2540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sz="1600"/>
              <a:t>PJ/año</a:t>
            </a:r>
            <a:endParaRPr lang="es-ES" sz="1600"/>
          </a:p>
        </p:txBody>
      </p:sp>
      <p:sp>
        <p:nvSpPr>
          <p:cNvPr id="10" name="10 CuadroTexto"/>
          <p:cNvSpPr txBox="1">
            <a:spLocks noChangeArrowheads="1"/>
          </p:cNvSpPr>
          <p:nvPr/>
        </p:nvSpPr>
        <p:spPr bwMode="auto">
          <a:xfrm>
            <a:off x="2402707" y="5109215"/>
            <a:ext cx="12239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s-MX" sz="16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leñosos</a:t>
            </a:r>
          </a:p>
        </p:txBody>
      </p:sp>
      <p:sp>
        <p:nvSpPr>
          <p:cNvPr id="11" name="11 CuadroTexto"/>
          <p:cNvSpPr txBox="1">
            <a:spLocks noChangeArrowheads="1"/>
          </p:cNvSpPr>
          <p:nvPr/>
        </p:nvSpPr>
        <p:spPr bwMode="auto">
          <a:xfrm>
            <a:off x="3745405" y="5293583"/>
            <a:ext cx="12239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s-MX" sz="16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Cultivos</a:t>
            </a:r>
          </a:p>
        </p:txBody>
      </p:sp>
      <p:sp>
        <p:nvSpPr>
          <p:cNvPr id="12" name="12 CuadroTexto"/>
          <p:cNvSpPr txBox="1">
            <a:spLocks noChangeArrowheads="1"/>
          </p:cNvSpPr>
          <p:nvPr/>
        </p:nvSpPr>
        <p:spPr bwMode="auto">
          <a:xfrm>
            <a:off x="5066532" y="5293583"/>
            <a:ext cx="12239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Residuos</a:t>
            </a:r>
          </a:p>
        </p:txBody>
      </p:sp>
      <p:sp>
        <p:nvSpPr>
          <p:cNvPr id="13" name="13 Rectángulo"/>
          <p:cNvSpPr>
            <a:spLocks noChangeArrowheads="1"/>
          </p:cNvSpPr>
          <p:nvPr/>
        </p:nvSpPr>
        <p:spPr bwMode="auto">
          <a:xfrm>
            <a:off x="3553644" y="5398140"/>
            <a:ext cx="215900" cy="142875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14" name="14 Rectángulo"/>
          <p:cNvSpPr>
            <a:spLocks noChangeArrowheads="1"/>
          </p:cNvSpPr>
          <p:nvPr/>
        </p:nvSpPr>
        <p:spPr bwMode="auto">
          <a:xfrm>
            <a:off x="2186807" y="5398140"/>
            <a:ext cx="215900" cy="14287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>
              <a:solidFill>
                <a:srgbClr val="FFC000"/>
              </a:solidFill>
            </a:endParaRPr>
          </a:p>
        </p:txBody>
      </p:sp>
      <p:sp>
        <p:nvSpPr>
          <p:cNvPr id="15" name="15 Rectángulo"/>
          <p:cNvSpPr>
            <a:spLocks noChangeArrowheads="1"/>
          </p:cNvSpPr>
          <p:nvPr/>
        </p:nvSpPr>
        <p:spPr bwMode="auto">
          <a:xfrm>
            <a:off x="4850632" y="5398140"/>
            <a:ext cx="215900" cy="1428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522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7373005" y="853618"/>
            <a:ext cx="4698124" cy="3079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Rectángulo"/>
          <p:cNvSpPr/>
          <p:nvPr/>
        </p:nvSpPr>
        <p:spPr>
          <a:xfrm>
            <a:off x="7378265" y="3933248"/>
            <a:ext cx="4698124" cy="28932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10" y="1260940"/>
            <a:ext cx="6999889" cy="493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8"/>
          <p:cNvSpPr>
            <a:spLocks noGrp="1"/>
          </p:cNvSpPr>
          <p:nvPr>
            <p:ph type="title" idx="4294967295"/>
          </p:nvPr>
        </p:nvSpPr>
        <p:spPr>
          <a:xfrm>
            <a:off x="189186" y="158392"/>
            <a:ext cx="12002814" cy="630583"/>
          </a:xfrm>
        </p:spPr>
        <p:txBody>
          <a:bodyPr>
            <a:noAutofit/>
          </a:bodyPr>
          <a:lstStyle/>
          <a:p>
            <a:pPr algn="ctr"/>
            <a:r>
              <a:rPr lang="es-ES_tradnl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forestales disponibles (localización)</a:t>
            </a:r>
            <a:endParaRPr lang="es-ES_tradnl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001937"/>
              </p:ext>
            </p:extLst>
          </p:nvPr>
        </p:nvGraphicFramePr>
        <p:xfrm>
          <a:off x="7390196" y="835258"/>
          <a:ext cx="4675676" cy="30845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9277"/>
                <a:gridCol w="810549"/>
                <a:gridCol w="856774"/>
                <a:gridCol w="155068"/>
                <a:gridCol w="1074731"/>
                <a:gridCol w="889277"/>
              </a:tblGrid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Potential (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MtDM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yr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Potential  (PJ/yr)</a:t>
                      </a:r>
                      <a:endParaRPr lang="es-MX" sz="160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Forest Source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Min.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Max.</a:t>
                      </a:r>
                      <a:endParaRPr lang="es-MX" sz="160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Min.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Max.</a:t>
                      </a:r>
                      <a:endParaRPr lang="es-MX" sz="160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9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Native forest</a:t>
                      </a:r>
                      <a:endParaRPr lang="es-MX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47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86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930</a:t>
                      </a:r>
                      <a:endParaRPr lang="es-MX" sz="160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1716</a:t>
                      </a:r>
                      <a:endParaRPr lang="es-MX" sz="160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Plantations</a:t>
                      </a:r>
                      <a:endParaRPr lang="es-MX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s-MX" sz="160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62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170</a:t>
                      </a:r>
                      <a:endParaRPr lang="es-MX" sz="160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1246*</a:t>
                      </a:r>
                      <a:endParaRPr lang="es-MX" sz="160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</a:rPr>
                        <a:t>Forest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industry</a:t>
                      </a:r>
                      <a:endParaRPr lang="es-MX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MX" sz="160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60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71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49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59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152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1160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3033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8" name="3 Imagen" descr="Aserr.ElTablon.Perote1.JPG"/>
          <p:cNvPicPr>
            <a:picLocks noChangeAspect="1"/>
          </p:cNvPicPr>
          <p:nvPr/>
        </p:nvPicPr>
        <p:blipFill>
          <a:blip r:embed="rId3"/>
          <a:srcRect t="22813" r="14449" b="12547"/>
          <a:stretch>
            <a:fillRect/>
          </a:stretch>
        </p:blipFill>
        <p:spPr bwMode="auto">
          <a:xfrm>
            <a:off x="8011036" y="5040530"/>
            <a:ext cx="3747463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4 Imagen" descr="Aserr.ElTablon.Perote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11036" y="3933249"/>
            <a:ext cx="1824731" cy="1300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5 Imagen" descr="Aserr.ElTablon.Perote8.JPG"/>
          <p:cNvPicPr>
            <a:picLocks noChangeAspect="1"/>
          </p:cNvPicPr>
          <p:nvPr/>
        </p:nvPicPr>
        <p:blipFill>
          <a:blip r:embed="rId5"/>
          <a:srcRect l="11407" t="22813" r="11598" b="8746"/>
          <a:stretch>
            <a:fillRect/>
          </a:stretch>
        </p:blipFill>
        <p:spPr bwMode="auto">
          <a:xfrm>
            <a:off x="9835767" y="3933249"/>
            <a:ext cx="1922732" cy="1300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787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7373005" y="1011278"/>
            <a:ext cx="4698124" cy="2893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Rectángulo"/>
          <p:cNvSpPr/>
          <p:nvPr/>
        </p:nvSpPr>
        <p:spPr>
          <a:xfrm>
            <a:off x="7378265" y="3933248"/>
            <a:ext cx="4698124" cy="28932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1" r="47436" b="12477"/>
          <a:stretch/>
        </p:blipFill>
        <p:spPr bwMode="auto">
          <a:xfrm>
            <a:off x="220715" y="1260939"/>
            <a:ext cx="7141784" cy="493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8"/>
          <p:cNvSpPr>
            <a:spLocks noGrp="1"/>
          </p:cNvSpPr>
          <p:nvPr>
            <p:ph type="title" idx="4294967295"/>
          </p:nvPr>
        </p:nvSpPr>
        <p:spPr>
          <a:xfrm>
            <a:off x="189186" y="158392"/>
            <a:ext cx="12002814" cy="630583"/>
          </a:xfrm>
        </p:spPr>
        <p:txBody>
          <a:bodyPr>
            <a:noAutofit/>
          </a:bodyPr>
          <a:lstStyle/>
          <a:p>
            <a:pPr algn="ctr"/>
            <a:r>
              <a:rPr lang="es-ES_tradnl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agrícolas disponibles (localización)</a:t>
            </a:r>
            <a:endParaRPr lang="es-ES_tradnl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128333" y="6326141"/>
            <a:ext cx="31058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Caña de azúcar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4386880" y="5816830"/>
            <a:ext cx="2613023" cy="2769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s-MX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MX" sz="1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Valdez-Vázquez et al. 2010</a:t>
            </a:r>
            <a:endParaRPr lang="es-MX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P11605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3568" y="3976202"/>
            <a:ext cx="4177874" cy="2798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630650"/>
              </p:ext>
            </p:extLst>
          </p:nvPr>
        </p:nvGraphicFramePr>
        <p:xfrm>
          <a:off x="7382730" y="1031586"/>
          <a:ext cx="4693659" cy="28892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7384"/>
                <a:gridCol w="1271319"/>
                <a:gridCol w="1046023"/>
                <a:gridCol w="1088933"/>
              </a:tblGrid>
              <a:tr h="9490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Crop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Residues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Potential min (PJ/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yr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Potential max (PJ/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yr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84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</a:rPr>
                        <a:t>Sugarcane</a:t>
                      </a:r>
                      <a:endParaRPr lang="es-MX" sz="1600" b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T &amp;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leaves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38</a:t>
                      </a:r>
                      <a:endParaRPr lang="es-MX" sz="160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57</a:t>
                      </a:r>
                      <a:endParaRPr lang="es-MX" sz="160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6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</a:rPr>
                        <a:t>Maize</a:t>
                      </a:r>
                      <a:endParaRPr lang="es-MX" sz="1600" b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Straw</a:t>
                      </a:r>
                      <a:endParaRPr lang="es-MX" sz="160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210</a:t>
                      </a:r>
                      <a:endParaRPr lang="es-MX" sz="160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248</a:t>
                      </a:r>
                      <a:endParaRPr lang="es-MX" sz="160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6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</a:rPr>
                        <a:t>Sorghum</a:t>
                      </a:r>
                      <a:endParaRPr lang="es-MX" sz="1600" b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Straw</a:t>
                      </a:r>
                      <a:endParaRPr lang="es-MX" sz="160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63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76</a:t>
                      </a:r>
                      <a:endParaRPr lang="es-MX" sz="160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6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</a:rPr>
                        <a:t>Wheat</a:t>
                      </a:r>
                      <a:endParaRPr lang="es-MX" sz="1600" b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Straw</a:t>
                      </a:r>
                      <a:endParaRPr lang="es-MX" sz="160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38</a:t>
                      </a:r>
                      <a:endParaRPr lang="es-MX" sz="160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6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Others*</a:t>
                      </a:r>
                      <a:endParaRPr lang="es-MX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Straw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45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6350"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TOTAL</a:t>
                      </a:r>
                      <a:endParaRPr lang="es-MX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372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464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480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Rectángulo"/>
          <p:cNvSpPr/>
          <p:nvPr/>
        </p:nvSpPr>
        <p:spPr>
          <a:xfrm>
            <a:off x="199692" y="3620896"/>
            <a:ext cx="11987048" cy="318463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Rectángulo"/>
          <p:cNvSpPr/>
          <p:nvPr/>
        </p:nvSpPr>
        <p:spPr>
          <a:xfrm>
            <a:off x="204952" y="709446"/>
            <a:ext cx="11987048" cy="318463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Título 8"/>
          <p:cNvSpPr>
            <a:spLocks noGrp="1"/>
          </p:cNvSpPr>
          <p:nvPr>
            <p:ph type="title" idx="4294967295"/>
          </p:nvPr>
        </p:nvSpPr>
        <p:spPr>
          <a:xfrm>
            <a:off x="189186" y="158392"/>
            <a:ext cx="12002814" cy="630583"/>
          </a:xfrm>
        </p:spPr>
        <p:txBody>
          <a:bodyPr>
            <a:noAutofit/>
          </a:bodyPr>
          <a:lstStyle/>
          <a:p>
            <a:pPr algn="ctr"/>
            <a:r>
              <a:rPr lang="es-ES_tradnl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Aplicaciones actuales de los BCS</a:t>
            </a:r>
            <a:endParaRPr lang="es-ES_tradnl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7"/>
          <p:cNvSpPr txBox="1"/>
          <p:nvPr/>
        </p:nvSpPr>
        <p:spPr>
          <a:xfrm>
            <a:off x="4762886" y="3251564"/>
            <a:ext cx="3218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s-ES_tradnl" sz="1800" dirty="0" smtClean="0"/>
              <a:t>Leña</a:t>
            </a:r>
            <a:endParaRPr lang="es-ES_tradnl" sz="800" dirty="0"/>
          </a:p>
        </p:txBody>
      </p:sp>
      <p:sp>
        <p:nvSpPr>
          <p:cNvPr id="12" name="CuadroTexto 13"/>
          <p:cNvSpPr txBox="1"/>
          <p:nvPr/>
        </p:nvSpPr>
        <p:spPr>
          <a:xfrm>
            <a:off x="550553" y="6295584"/>
            <a:ext cx="24288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>
                <a:latin typeface="Arial" panose="020B0604020202020204" pitchFamily="34" charset="0"/>
                <a:cs typeface="Arial" panose="020B0604020202020204" pitchFamily="34" charset="0"/>
              </a:rPr>
              <a:t>Producción de carbón</a:t>
            </a:r>
          </a:p>
          <a:p>
            <a:r>
              <a:rPr lang="es-ES_tradnl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FOTO: Tere Arias</a:t>
            </a:r>
            <a:endParaRPr lang="es-ES_tradnl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7"/>
          <p:cNvSpPr txBox="1"/>
          <p:nvPr/>
        </p:nvSpPr>
        <p:spPr>
          <a:xfrm>
            <a:off x="3795757" y="6331560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_tradnl" sz="1800" dirty="0" smtClean="0"/>
              <a:t>Estufas de leña</a:t>
            </a:r>
            <a:endParaRPr lang="es-ES_tradnl" sz="18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8" b="12306"/>
          <a:stretch/>
        </p:blipFill>
        <p:spPr bwMode="auto">
          <a:xfrm>
            <a:off x="278207" y="4017654"/>
            <a:ext cx="3016786" cy="221632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108" y="4017652"/>
            <a:ext cx="2909650" cy="221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uadroTexto 17"/>
          <p:cNvSpPr txBox="1"/>
          <p:nvPr/>
        </p:nvSpPr>
        <p:spPr>
          <a:xfrm>
            <a:off x="10238791" y="6342066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_tradnl" sz="1800" dirty="0" smtClean="0"/>
              <a:t>Cerámica</a:t>
            </a:r>
            <a:endParaRPr lang="es-ES_tradnl" sz="1800" dirty="0"/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86" y="1056659"/>
            <a:ext cx="3218243" cy="2132086"/>
          </a:xfrm>
          <a:prstGeom prst="rect">
            <a:avLst/>
          </a:prstGeom>
        </p:spPr>
      </p:pic>
      <p:pic>
        <p:nvPicPr>
          <p:cNvPr id="22" name="Picture 4" descr="http://ladobe.com.mx/wp-content/uploads/2011/10/Ladrillera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7"/>
          <a:stretch/>
        </p:blipFill>
        <p:spPr bwMode="auto">
          <a:xfrm>
            <a:off x="6448095" y="4017654"/>
            <a:ext cx="2657190" cy="221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ciencia.unam.mx/uploads/textos/nt_bioenergia_12032013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815" y="4017652"/>
            <a:ext cx="2939970" cy="221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17"/>
          <p:cNvSpPr txBox="1"/>
          <p:nvPr/>
        </p:nvSpPr>
        <p:spPr>
          <a:xfrm>
            <a:off x="7143395" y="6336806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_tradnl" sz="1800" dirty="0" smtClean="0"/>
              <a:t>Ladrillera</a:t>
            </a:r>
            <a:endParaRPr lang="es-ES_tradnl" sz="1800" dirty="0"/>
          </a:p>
        </p:txBody>
      </p:sp>
    </p:spTree>
    <p:extLst>
      <p:ext uri="{BB962C8B-B14F-4D97-AF65-F5344CB8AC3E}">
        <p14:creationId xmlns:p14="http://schemas.microsoft.com/office/powerpoint/2010/main" val="178518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518C-FB23-4AB3-B265-B170A86248D4}" type="datetime1">
              <a:rPr lang="en-US" smtClean="0"/>
              <a:t>3/13/2018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8" name="Título 8"/>
          <p:cNvSpPr>
            <a:spLocks noGrp="1"/>
          </p:cNvSpPr>
          <p:nvPr>
            <p:ph type="title" idx="4294967295"/>
          </p:nvPr>
        </p:nvSpPr>
        <p:spPr>
          <a:xfrm>
            <a:off x="189186" y="158392"/>
            <a:ext cx="12002814" cy="630583"/>
          </a:xfrm>
        </p:spPr>
        <p:txBody>
          <a:bodyPr>
            <a:noAutofit/>
          </a:bodyPr>
          <a:lstStyle/>
          <a:p>
            <a:pPr algn="ctr"/>
            <a:r>
              <a:rPr lang="es-ES_tradnl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Problemas asociados al aprovechamiento de los BCS a gran escala</a:t>
            </a:r>
            <a:endParaRPr lang="es-ES_tradnl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660837" y="1155820"/>
            <a:ext cx="11320956" cy="489654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 algn="just"/>
            <a:r>
              <a:rPr lang="es-ES_trad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Factores políticos-económicos-técnicos</a:t>
            </a:r>
          </a:p>
          <a:p>
            <a:pPr marL="214313" indent="-214313" algn="just"/>
            <a:r>
              <a:rPr lang="es-ES_tradnl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Impuestos muy bajos al contenido de C de los CF. Coque de petróleo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0.03 USD/GJ y 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Carbón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0.11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USD/GJ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(SAT, 2014).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GN no tiene impuesto al C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just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Falta de incentivos para la producción y adquisición tecnológica</a:t>
            </a:r>
          </a:p>
          <a:p>
            <a:pPr marL="214313" indent="-214313" algn="just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Falta marco regulatorio en apoyo a la producción y uso de BCS</a:t>
            </a:r>
          </a:p>
          <a:p>
            <a:pPr marL="214313" indent="-214313" algn="just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existen criterios de sustentabilidad que protejan el uso de recursos</a:t>
            </a:r>
          </a:p>
          <a:p>
            <a:pPr marL="214313" indent="-214313" algn="just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 potencial energéticos de biomasa no está bien cuantificado. Muchas trabajos aislados. Metodología no unificada</a:t>
            </a:r>
          </a:p>
          <a:p>
            <a:pPr marL="214313" indent="-214313" algn="just"/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Falta de información de los usuarios</a:t>
            </a:r>
          </a:p>
          <a:p>
            <a:pPr marL="214313" indent="-214313" algn="just"/>
            <a:endParaRPr lang="es-ES_tradnl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ES_trad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54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8"/>
          <p:cNvSpPr>
            <a:spLocks noGrp="1"/>
          </p:cNvSpPr>
          <p:nvPr>
            <p:ph type="title" idx="4294967295"/>
          </p:nvPr>
        </p:nvSpPr>
        <p:spPr>
          <a:xfrm>
            <a:off x="189186" y="158392"/>
            <a:ext cx="12002814" cy="630583"/>
          </a:xfrm>
        </p:spPr>
        <p:txBody>
          <a:bodyPr>
            <a:noAutofit/>
          </a:bodyPr>
          <a:lstStyle/>
          <a:p>
            <a:pPr algn="ctr"/>
            <a:r>
              <a:rPr lang="es-ES_tradnl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Problemas asociados al aprovechamiento de los BCS</a:t>
            </a:r>
            <a:endParaRPr lang="es-ES_tradnl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660837" y="1124288"/>
            <a:ext cx="11320956" cy="489654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 algn="just"/>
            <a:r>
              <a:rPr lang="es-ES_tradn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Factores económicos</a:t>
            </a:r>
          </a:p>
          <a:p>
            <a:pPr marL="214313" indent="-214313" algn="just"/>
            <a:r>
              <a:rPr lang="es-ES_trad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Precios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bajos de CF. Poco margen económico para la implementación de 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BCS</a:t>
            </a:r>
          </a:p>
          <a:p>
            <a:pPr marL="214313" indent="-214313" algn="just"/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Altos costos de aprovechamiento biomasa forestal (factores tecno-económicos)</a:t>
            </a:r>
          </a:p>
          <a:p>
            <a:pPr marL="214313" indent="-214313" algn="just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Costos elevados de transporte (infraestructura)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just"/>
            <a:endParaRPr lang="es-ES_trad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599099" y="3263464"/>
            <a:ext cx="11698014" cy="3452648"/>
            <a:chOff x="599099" y="3263464"/>
            <a:chExt cx="11698014" cy="3452648"/>
          </a:xfrm>
        </p:grpSpPr>
        <p:sp>
          <p:nvSpPr>
            <p:cNvPr id="11" name="10 Rectángulo"/>
            <p:cNvSpPr/>
            <p:nvPr/>
          </p:nvSpPr>
          <p:spPr>
            <a:xfrm>
              <a:off x="599099" y="3263464"/>
              <a:ext cx="11193518" cy="33738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aphicFrame>
          <p:nvGraphicFramePr>
            <p:cNvPr id="3" name="2 Objeto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84520689"/>
                </p:ext>
              </p:extLst>
            </p:nvPr>
          </p:nvGraphicFramePr>
          <p:xfrm>
            <a:off x="677763" y="3451172"/>
            <a:ext cx="11619350" cy="32649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5" name="Documento" r:id="rId4" imgW="9039641" imgH="2257195" progId="Word.Document.12">
                    <p:embed/>
                  </p:oleObj>
                </mc:Choice>
                <mc:Fallback>
                  <p:oleObj name="Documento" r:id="rId4" imgW="9039641" imgH="2257195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77763" y="3451172"/>
                          <a:ext cx="11619350" cy="326494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5 Grupo"/>
          <p:cNvGrpSpPr/>
          <p:nvPr/>
        </p:nvGrpSpPr>
        <p:grpSpPr>
          <a:xfrm>
            <a:off x="4130566" y="1124288"/>
            <a:ext cx="7868390" cy="5512997"/>
            <a:chOff x="2128345" y="677917"/>
            <a:chExt cx="8040414" cy="5470635"/>
          </a:xfrm>
        </p:grpSpPr>
        <p:sp>
          <p:nvSpPr>
            <p:cNvPr id="7" name="6 Rectángulo"/>
            <p:cNvSpPr/>
            <p:nvPr/>
          </p:nvSpPr>
          <p:spPr>
            <a:xfrm>
              <a:off x="2128345" y="677917"/>
              <a:ext cx="8040414" cy="54706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9" name="8 Grupo"/>
            <p:cNvGrpSpPr/>
            <p:nvPr/>
          </p:nvGrpSpPr>
          <p:grpSpPr>
            <a:xfrm>
              <a:off x="2285220" y="740980"/>
              <a:ext cx="7684110" cy="5289001"/>
              <a:chOff x="2285220" y="740980"/>
              <a:chExt cx="7684110" cy="5289001"/>
            </a:xfrm>
          </p:grpSpPr>
          <p:graphicFrame>
            <p:nvGraphicFramePr>
              <p:cNvPr id="12" name="Gráfico 7"/>
              <p:cNvGraphicFramePr/>
              <p:nvPr>
                <p:extLst>
                  <p:ext uri="{D42A27DB-BD31-4B8C-83A1-F6EECF244321}">
                    <p14:modId xmlns:p14="http://schemas.microsoft.com/office/powerpoint/2010/main" val="3646306459"/>
                  </p:ext>
                </p:extLst>
              </p:nvPr>
            </p:nvGraphicFramePr>
            <p:xfrm>
              <a:off x="2285220" y="740980"/>
              <a:ext cx="7684110" cy="528900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sp>
            <p:nvSpPr>
              <p:cNvPr id="13" name="TextBox 5"/>
              <p:cNvSpPr txBox="1">
                <a:spLocks noChangeArrowheads="1"/>
              </p:cNvSpPr>
              <p:nvPr/>
            </p:nvSpPr>
            <p:spPr bwMode="auto">
              <a:xfrm>
                <a:off x="7978749" y="5750707"/>
                <a:ext cx="1889684" cy="276999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MX" sz="12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Fuente: </a:t>
                </a:r>
                <a:r>
                  <a:rPr lang="es-MX" sz="1200" dirty="0" smtClean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Tauro et al. 2017</a:t>
                </a:r>
                <a:endParaRPr lang="es-MX" sz="1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616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8"/>
          <p:cNvSpPr>
            <a:spLocks noGrp="1"/>
          </p:cNvSpPr>
          <p:nvPr>
            <p:ph type="title" idx="4294967295"/>
          </p:nvPr>
        </p:nvSpPr>
        <p:spPr>
          <a:xfrm>
            <a:off x="189186" y="158392"/>
            <a:ext cx="12002814" cy="630583"/>
          </a:xfrm>
        </p:spPr>
        <p:txBody>
          <a:bodyPr>
            <a:noAutofit/>
          </a:bodyPr>
          <a:lstStyle/>
          <a:p>
            <a:pPr algn="ctr"/>
            <a:r>
              <a:rPr lang="es-ES_tradnl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Importancia de la optimización de las cadenas logísticas</a:t>
            </a:r>
            <a:endParaRPr lang="es-ES_tradnl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0"/>
          <a:stretch/>
        </p:blipFill>
        <p:spPr bwMode="auto">
          <a:xfrm>
            <a:off x="2538251" y="657358"/>
            <a:ext cx="7094483" cy="609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0125553" y="6470643"/>
            <a:ext cx="1883849" cy="2769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s-MX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MX" sz="1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ENERFOR 2017</a:t>
            </a:r>
            <a:endParaRPr lang="es-MX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 Elipse"/>
          <p:cNvSpPr/>
          <p:nvPr/>
        </p:nvSpPr>
        <p:spPr>
          <a:xfrm>
            <a:off x="2645229" y="4122962"/>
            <a:ext cx="1747157" cy="587829"/>
          </a:xfrm>
          <a:prstGeom prst="ellipse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Elipse"/>
          <p:cNvSpPr/>
          <p:nvPr/>
        </p:nvSpPr>
        <p:spPr>
          <a:xfrm>
            <a:off x="4338335" y="5328555"/>
            <a:ext cx="1747157" cy="587829"/>
          </a:xfrm>
          <a:prstGeom prst="ellipse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9 Elipse"/>
          <p:cNvSpPr/>
          <p:nvPr/>
        </p:nvSpPr>
        <p:spPr>
          <a:xfrm>
            <a:off x="5960306" y="4509405"/>
            <a:ext cx="1747157" cy="587829"/>
          </a:xfrm>
          <a:prstGeom prst="ellipse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Elipse"/>
          <p:cNvSpPr/>
          <p:nvPr/>
        </p:nvSpPr>
        <p:spPr>
          <a:xfrm>
            <a:off x="7565949" y="6143483"/>
            <a:ext cx="1747157" cy="587829"/>
          </a:xfrm>
          <a:prstGeom prst="ellipse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CuadroTexto"/>
          <p:cNvSpPr txBox="1"/>
          <p:nvPr/>
        </p:nvSpPr>
        <p:spPr>
          <a:xfrm>
            <a:off x="2865663" y="2147203"/>
            <a:ext cx="2525857" cy="738664"/>
          </a:xfrm>
          <a:prstGeom prst="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MX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brecha</a:t>
            </a:r>
            <a:endParaRPr lang="es-MX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6406237" y="2585343"/>
            <a:ext cx="2296885" cy="307777"/>
          </a:xfrm>
          <a:prstGeom prst="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centro transformación</a:t>
            </a:r>
            <a:endParaRPr lang="es-MX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23595" y="1110093"/>
            <a:ext cx="1662414" cy="738664"/>
          </a:xfrm>
          <a:prstGeom prst="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MX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Transporte</a:t>
            </a:r>
            <a:endParaRPr lang="es-MX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87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_Bioenergy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heme_Bioenergy" id="{30813F2A-DB9D-4A43-B213-CD851CAE18FA}" vid="{42E1AF49-67B4-4092-87A8-B37D0B7AC43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Nivel 8">
    <a:dk1>
      <a:srgbClr val="000000"/>
    </a:dk1>
    <a:lt1>
      <a:srgbClr val="FFFFFF"/>
    </a:lt1>
    <a:dk2>
      <a:srgbClr val="999900"/>
    </a:dk2>
    <a:lt2>
      <a:srgbClr val="666600"/>
    </a:lt2>
    <a:accent1>
      <a:srgbClr val="99CC00"/>
    </a:accent1>
    <a:accent2>
      <a:srgbClr val="CCCC66"/>
    </a:accent2>
    <a:accent3>
      <a:srgbClr val="FFFFFF"/>
    </a:accent3>
    <a:accent4>
      <a:srgbClr val="000000"/>
    </a:accent4>
    <a:accent5>
      <a:srgbClr val="CAE2AA"/>
    </a:accent5>
    <a:accent6>
      <a:srgbClr val="B9B95C"/>
    </a:accent6>
    <a:hlink>
      <a:srgbClr val="FFCC00"/>
    </a:hlink>
    <a:folHlink>
      <a:srgbClr val="CC9900"/>
    </a:folHlink>
  </a:clrScheme>
  <a:fontScheme name="Nivel">
    <a:majorFont>
      <a:latin typeface="Garamond"/>
      <a:ea typeface=""/>
      <a:cs typeface=""/>
    </a:majorFont>
    <a:minorFont>
      <a:latin typeface="Verdan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Theme_Bioenergy</Template>
  <TotalTime>664</TotalTime>
  <Words>664</Words>
  <Application>Microsoft Office PowerPoint</Application>
  <PresentationFormat>Personalizado</PresentationFormat>
  <Paragraphs>163</Paragraphs>
  <Slides>16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8" baseType="lpstr">
      <vt:lpstr>Theme_Bioenergy</vt:lpstr>
      <vt:lpstr>Documento</vt:lpstr>
      <vt:lpstr>Introducción a la generación térmica y eléctrica con biomasa: recursos, acondicionamiento, tecnologías de conversión y uso final. Casos de éxito en México</vt:lpstr>
      <vt:lpstr>Presentación de PowerPoint</vt:lpstr>
      <vt:lpstr>Presentación de PowerPoint</vt:lpstr>
      <vt:lpstr>Recursos forestales disponibles (localización)</vt:lpstr>
      <vt:lpstr>Recursos agrícolas disponibles (localización)</vt:lpstr>
      <vt:lpstr>Aplicaciones actuales de los BCS</vt:lpstr>
      <vt:lpstr>Problemas asociados al aprovechamiento de los BCS a gran escala</vt:lpstr>
      <vt:lpstr>Problemas asociados al aprovechamiento de los BCS</vt:lpstr>
      <vt:lpstr>Importancia de la optimización de las cadenas logísticas</vt:lpstr>
      <vt:lpstr>Densidad energética de los BCS</vt:lpstr>
      <vt:lpstr>Evaluación económica para el aprovechamiento de los BCS</vt:lpstr>
      <vt:lpstr>Casos de éxito (agroindustria)</vt:lpstr>
      <vt:lpstr>Casos de éxito (agroindustria)</vt:lpstr>
      <vt:lpstr>Casos de éxito (sector forestal)</vt:lpstr>
      <vt:lpstr>Casos de éxito (sector forestal)</vt:lpstr>
      <vt:lpstr>Gracias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ADRIAN GHILARDI</dc:creator>
  <cp:lastModifiedBy>CEMIE-Bio RJT</cp:lastModifiedBy>
  <cp:revision>66</cp:revision>
  <dcterms:created xsi:type="dcterms:W3CDTF">2018-03-06T17:27:22Z</dcterms:created>
  <dcterms:modified xsi:type="dcterms:W3CDTF">2018-03-13T17:05:05Z</dcterms:modified>
</cp:coreProperties>
</file>